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A67B-AE03-4320-81BE-945F124E78D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5A23-5B17-4184-AFA3-93BC0F3AD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5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A67B-AE03-4320-81BE-945F124E78D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5A23-5B17-4184-AFA3-93BC0F3AD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51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A67B-AE03-4320-81BE-945F124E78D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5A23-5B17-4184-AFA3-93BC0F3AD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36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A67B-AE03-4320-81BE-945F124E78D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5A23-5B17-4184-AFA3-93BC0F3ADA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625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A67B-AE03-4320-81BE-945F124E78D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5A23-5B17-4184-AFA3-93BC0F3AD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87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A67B-AE03-4320-81BE-945F124E78D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5A23-5B17-4184-AFA3-93BC0F3AD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555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A67B-AE03-4320-81BE-945F124E78D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5A23-5B17-4184-AFA3-93BC0F3AD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6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A67B-AE03-4320-81BE-945F124E78D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5A23-5B17-4184-AFA3-93BC0F3AD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9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A67B-AE03-4320-81BE-945F124E78D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5A23-5B17-4184-AFA3-93BC0F3AD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14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A67B-AE03-4320-81BE-945F124E78D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5A23-5B17-4184-AFA3-93BC0F3AD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654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A67B-AE03-4320-81BE-945F124E78D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5A23-5B17-4184-AFA3-93BC0F3AD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46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A67B-AE03-4320-81BE-945F124E78D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5A23-5B17-4184-AFA3-93BC0F3AD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123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A67B-AE03-4320-81BE-945F124E78D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5A23-5B17-4184-AFA3-93BC0F3AD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61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A67B-AE03-4320-81BE-945F124E78D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5A23-5B17-4184-AFA3-93BC0F3AD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85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A67B-AE03-4320-81BE-945F124E78D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5A23-5B17-4184-AFA3-93BC0F3AD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23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A67B-AE03-4320-81BE-945F124E78D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5A23-5B17-4184-AFA3-93BC0F3AD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08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A67B-AE03-4320-81BE-945F124E78D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5A23-5B17-4184-AFA3-93BC0F3AD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10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7A67B-AE03-4320-81BE-945F124E78D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25A23-5B17-4184-AFA3-93BC0F3AD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5415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B17D3-2349-4D78-9694-3F4A7B6127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5269" y="970133"/>
            <a:ext cx="9001462" cy="1737434"/>
          </a:xfrm>
        </p:spPr>
        <p:txBody>
          <a:bodyPr>
            <a:normAutofit/>
          </a:bodyPr>
          <a:lstStyle/>
          <a:p>
            <a:r>
              <a:rPr lang="ru-RU" sz="2400" b="0" i="0" dirty="0">
                <a:effectLst/>
                <a:latin typeface="Arial" panose="020B0604020202020204" pitchFamily="34" charset="0"/>
              </a:rPr>
              <a:t>Медицинска психологија</a:t>
            </a:r>
            <a:br>
              <a:rPr lang="ru-RU" sz="2400" b="0" i="0" dirty="0">
                <a:effectLst/>
                <a:latin typeface="Arial" panose="020B0604020202020204" pitchFamily="34" charset="0"/>
              </a:rPr>
            </a:br>
            <a:r>
              <a:rPr lang="ru-RU" sz="2400" b="0" i="0" dirty="0">
                <a:effectLst/>
                <a:latin typeface="Arial" panose="020B0604020202020204" pitchFamily="34" charset="0"/>
              </a:rPr>
              <a:t>Организација психијатријске здравствене заштите - Психијатрија у заједници:</a:t>
            </a:r>
            <a:br>
              <a:rPr lang="ru-RU" sz="2400" b="0" i="0" dirty="0">
                <a:effectLst/>
                <a:latin typeface="Arial" panose="020B0604020202020204" pitchFamily="34" charset="0"/>
              </a:rPr>
            </a:br>
            <a:r>
              <a:rPr lang="ru-RU" sz="2400" b="0" i="0" dirty="0">
                <a:effectLst/>
                <a:latin typeface="Arial" panose="020B0604020202020204" pitchFamily="34" charset="0"/>
              </a:rPr>
              <a:t>-вежбе-</a:t>
            </a:r>
            <a:endParaRPr lang="en-US" sz="2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FB99AF-7602-4D01-B3C7-F315A37593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44197" y="5331655"/>
            <a:ext cx="6193544" cy="935038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/>
              <a:t>Др Немања Мурић</a:t>
            </a:r>
          </a:p>
          <a:p>
            <a:r>
              <a:rPr lang="sr-Cyrl-RS" dirty="0"/>
              <a:t>Проф. др Владимир Јањић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8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1859"/>
    </mc:Choice>
    <mc:Fallback xmlns="">
      <p:transition advTm="11859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56262-4E75-422B-91C3-AA4FAA59D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218" y="379827"/>
            <a:ext cx="11619914" cy="6246055"/>
          </a:xfrm>
        </p:spPr>
        <p:txBody>
          <a:bodyPr>
            <a:normAutofit/>
          </a:bodyPr>
          <a:lstStyle/>
          <a:p>
            <a:r>
              <a:rPr lang="sr-Latn-R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Социотерапија је саставни, интегрални део третмана душевно оболелих особа. </a:t>
            </a:r>
          </a:p>
          <a:p>
            <a:r>
              <a:rPr lang="sr-Cyrl-C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sr-Latn-R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склопу третмана душевних поремећаја</a:t>
            </a:r>
            <a:r>
              <a:rPr lang="sr-Cyrl-C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она </a:t>
            </a:r>
            <a:r>
              <a:rPr lang="sr-Latn-R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заузима значајно место </a:t>
            </a:r>
            <a:r>
              <a:rPr lang="sr-Cyrl-C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Latn-R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обзиром да се ради о репертоару терапијских процедура које имају за циљ постизање што квалитетније ресоцијализације душевно оболелих особа. 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r-Latn-RS" sz="2400" dirty="0"/>
          </a:p>
          <a:p>
            <a:endParaRPr lang="sr-Latn-RS" sz="2400" dirty="0"/>
          </a:p>
          <a:p>
            <a:r>
              <a:rPr lang="sr-Latn-R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Циљ терапијског програма је подстицање оболеле особе на социјалну комуникацију и све видове социјалних активности, што је начин превазилажења осећања усамљености, изолованости од групе, несигурности, али и могућност реализације креативног потенцијала.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5837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2783"/>
    </mc:Choice>
    <mc:Fallback xmlns="">
      <p:transition advTm="42783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3117E-D00B-4CB7-B09A-BA9DE8D316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63" y="365759"/>
            <a:ext cx="11451102" cy="6372665"/>
          </a:xfrm>
        </p:spPr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r-Latn-R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могућност превазилажења ограничености индивидуалног третмана</a:t>
            </a:r>
            <a:endParaRPr lang="sr-Cyrl-R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sr-Latn-R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r-Latn-R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могућност да се кроз интерекацију у групи лакше ослобађају скривени,потиснути патолошки садржаји </a:t>
            </a:r>
            <a:endParaRPr lang="sr-Cyrl-R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r-Latn-R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Поред тога, група нуди искуство реалности кроз адекватнију спознају сопствене и других личности и на тај начин социјализује своје чланове</a:t>
            </a:r>
            <a:endParaRPr lang="sr-Cyrl-R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sr-Latn-R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r-Latn-R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Осећање припадности које је својствено социјалној димензији човековог бића,често је нарушено код душевно оболелих особа.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r-Latn-R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92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1332"/>
    </mc:Choice>
    <mc:Fallback xmlns="">
      <p:transition advTm="31332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63C5E6-CCA1-49EF-BF8D-B17F49789B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948" y="267286"/>
            <a:ext cx="11479237" cy="6302326"/>
          </a:xfrm>
        </p:spPr>
        <p:txBody>
          <a:bodyPr/>
          <a:lstStyle/>
          <a:p>
            <a:r>
              <a:rPr lang="sr-Latn-RS" sz="2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СОЦИОТЕРАПИЈСКИ КЛУБОВИ</a:t>
            </a:r>
            <a:r>
              <a:rPr lang="sr-Latn-RS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R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могу бити организовани у склопу психијатријских установа,а могу функционисати и самостално</a:t>
            </a:r>
            <a:endParaRPr lang="sr-Cyrl-R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r-Latn-R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Latn-R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Чланови клубова су лечени психијатријски пацијенти</a:t>
            </a:r>
            <a:endParaRPr lang="sr-Cyrl-R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r-Latn-R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Latn-R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Учешће у раду клубова узимају и чланови њихових породица</a:t>
            </a:r>
            <a:endParaRPr lang="sr-Cyrl-R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Latn-R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Latn-R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Терапијски програм у социотерапијским клубовима подразумева разговоре на одређене теме,размену искуства, добијање и давање савета, пружање узајамне подршке у опуштеној и толерантној атмосфери. 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822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8623"/>
    </mc:Choice>
    <mc:Fallback xmlns="">
      <p:transition advTm="28623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B0D088-7F02-4578-84DC-864C71EBFA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895" y="295421"/>
            <a:ext cx="11521440" cy="63445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Удружење особа са менталним сметњама 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„Луна“</a:t>
            </a:r>
          </a:p>
          <a:p>
            <a:pPr algn="ctr"/>
            <a:endParaRPr lang="en-US" sz="2400" dirty="0"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sz="2400" dirty="0"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sz="2400" dirty="0"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sr-Latn-RS" sz="2400" dirty="0"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0" i="0" dirty="0">
                <a:effectLst/>
              </a:rPr>
              <a:t>Удружење “Луна“ уз подршку Асоцијације Трентино за Балкан, града Крагујевца и Дома здравља почело је са радом 2015. године и представља једно од највећих удружења, које окупља особе са менталним сметњама и чланове њихових породица</a:t>
            </a:r>
            <a:endParaRPr lang="sr-Latn-RS" sz="2400" dirty="0"/>
          </a:p>
          <a:p>
            <a:r>
              <a:rPr lang="ru-RU" sz="2400" dirty="0"/>
              <a:t>Удружење се бави промоцијом </a:t>
            </a:r>
            <a:r>
              <a:rPr lang="sr-Cyrl-RS" sz="2400" dirty="0"/>
              <a:t>и</a:t>
            </a:r>
            <a:r>
              <a:rPr lang="ru-RU" sz="2400" dirty="0"/>
              <a:t> превенцијом и менталног здравља у заједници као и одржавањем ремисије и рехабилитацијом лица са менталним сметањама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017F4B-B4CB-427F-AACC-B5748037FF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3266" y="0"/>
            <a:ext cx="3317497" cy="2832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09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1231"/>
    </mc:Choice>
    <mc:Fallback xmlns="">
      <p:transition advTm="3123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BD2293-D2B9-4D3D-8011-4BC47AF8C9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3219" y="182881"/>
            <a:ext cx="5765380" cy="6246054"/>
          </a:xfrm>
        </p:spPr>
        <p:txBody>
          <a:bodyPr>
            <a:normAutofit fontScale="92500" lnSpcReduction="20000"/>
          </a:bodyPr>
          <a:lstStyle/>
          <a:p>
            <a:endParaRPr lang="sr-Latn-RS" dirty="0"/>
          </a:p>
          <a:p>
            <a:pPr marL="0" indent="0">
              <a:buNone/>
            </a:pPr>
            <a:endParaRPr lang="sr-Latn-RS" dirty="0"/>
          </a:p>
          <a:p>
            <a:pPr marL="0" indent="0">
              <a:buNone/>
            </a:pPr>
            <a:r>
              <a:rPr lang="ru-RU" sz="2400" b="1" dirty="0">
                <a:solidFill>
                  <a:srgbClr val="FFFF00"/>
                </a:solidFill>
              </a:rPr>
              <a:t>Циљеви удружења су :</a:t>
            </a:r>
          </a:p>
          <a:p>
            <a:r>
              <a:rPr lang="ru-RU" sz="2400" dirty="0"/>
              <a:t>Унапређење квалитета живота особа са менталним сметањама</a:t>
            </a:r>
          </a:p>
          <a:p>
            <a:r>
              <a:rPr lang="ru-RU" sz="2400" dirty="0"/>
              <a:t>Интеграција у локалну заједницу кроз психосоцијалне радионице, спортске активности, развијање партнерства са јавносћу и грађанима о процесу развијања предрасуда о особама са менталним сметњама.</a:t>
            </a:r>
          </a:p>
          <a:p>
            <a:pPr marL="0" indent="0" algn="ctr">
              <a:buNone/>
            </a:pPr>
            <a:endParaRPr lang="ru-RU" sz="2400" dirty="0"/>
          </a:p>
          <a:p>
            <a:pPr marL="0" indent="0" algn="ctr">
              <a:buNone/>
            </a:pPr>
            <a:r>
              <a:rPr lang="ru-RU" sz="2400" dirty="0"/>
              <a:t>Члан удружења може бити свако лице које прихвата циљеве удружења, а на основу препоруке једног од чланова.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2D45AA9-EE0F-4C99-A501-61599C1683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612" y="34998"/>
            <a:ext cx="3849858" cy="6788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416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6877"/>
    </mc:Choice>
    <mc:Fallback xmlns="">
      <p:transition advTm="26877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6AD057-126D-4BFB-95D1-C7C4501E40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8811" y="154745"/>
            <a:ext cx="6921305" cy="6555544"/>
          </a:xfrm>
        </p:spPr>
        <p:txBody>
          <a:bodyPr>
            <a:normAutofit lnSpcReduction="10000"/>
          </a:bodyPr>
          <a:lstStyle/>
          <a:p>
            <a:pPr marL="0" marR="0" algn="just">
              <a:lnSpc>
                <a:spcPct val="115000"/>
              </a:lnSpc>
            </a:pP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Ради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остваривања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својих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циљева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Удружење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нарочито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sr-Latn-RS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15000"/>
              </a:lnSpc>
              <a:buNone/>
            </a:pPr>
            <a:endParaRPr lang="en-US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органи</a:t>
            </a:r>
            <a:r>
              <a:rPr lang="sr-Cyrl-C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ује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психосоцијалне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забавно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едукативне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радионице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своје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ланове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едукује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разне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Cyrl-C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ине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sr-Cyrl-C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организује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спортске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активности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marR="0" lvl="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организује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само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заједници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другим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организацијама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саветовања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семинаре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разне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облике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едукације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стручног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усавршавања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Cyrl-C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тите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особа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менталним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сметњама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Cyrl-C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тите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њихових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права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marR="0" lvl="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развија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унапре</a:t>
            </a:r>
            <a:r>
              <a:rPr lang="sr-Cyrl-C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ђ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ује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сарадњу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другим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удру</a:t>
            </a:r>
            <a:r>
              <a:rPr lang="sr-Cyrl-C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ењима</a:t>
            </a:r>
            <a:endParaRPr lang="en-US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80684A3-67DB-4ABA-AE98-D156DF95A6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287" y="0"/>
            <a:ext cx="4884713" cy="27417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07D6176-1443-4FF2-AD7A-96576AC869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286" y="3429000"/>
            <a:ext cx="4837821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10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334"/>
    </mc:Choice>
    <mc:Fallback xmlns="">
      <p:transition advTm="30334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8CCED-6675-48AB-B7ED-B326A40E7E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9151" y="196949"/>
            <a:ext cx="5780647" cy="6443002"/>
          </a:xfrm>
        </p:spPr>
        <p:txBody>
          <a:bodyPr>
            <a:normAutofit/>
          </a:bodyPr>
          <a:lstStyle/>
          <a:p>
            <a:pPr marL="0" marR="0" lvl="0" indent="0" algn="just">
              <a:lnSpc>
                <a:spcPct val="115000"/>
              </a:lnSpc>
              <a:buNone/>
            </a:pPr>
            <a:endParaRPr lang="sr-Cyrl-RS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>
              <a:lnSpc>
                <a:spcPct val="115000"/>
              </a:lnSpc>
              <a:buNone/>
            </a:pPr>
            <a:endParaRPr lang="sr-Cyrl-RS" sz="20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промовише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значај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развијања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свести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заштити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особа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менталним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сметњама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њиховим</a:t>
            </a:r>
            <a:r>
              <a:rPr lang="en-U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правима</a:t>
            </a:r>
            <a:endParaRPr lang="sr-Cyrl-RS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сарађује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универзитетима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школама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стручним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удружењима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другим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организацијама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sr-Cyrl-C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здравственим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установама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земљи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иностранству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баве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sr-Cyrl-C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ш</a:t>
            </a: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титом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особа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менталним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сметњама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људским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правима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уопште</a:t>
            </a:r>
            <a:endParaRPr lang="en-U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F61C928-63C6-4486-AA2D-8AB4DEE90F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419" y="0"/>
            <a:ext cx="6102581" cy="434808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B1BB2E1-4161-43C3-87C0-6DA79560E8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797" y="3371848"/>
            <a:ext cx="6102581" cy="348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27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598"/>
    </mc:Choice>
    <mc:Fallback xmlns="">
      <p:transition advTm="20598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3557D20-C8F4-4A5E-9C4C-B659247585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947" y="0"/>
            <a:ext cx="3481754" cy="388268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1792DA0-BE34-402B-B5F2-15427867C7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631766" cy="42238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0A891AC-86FF-4562-A21A-0586ABDB3B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2683"/>
            <a:ext cx="4571998" cy="297531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9F67A81-3273-498C-BB94-3433E77E8D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712" y="0"/>
            <a:ext cx="3814103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95F3205-13B8-49D0-9387-26211EF4D1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8" y="3882682"/>
            <a:ext cx="4571999" cy="297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48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7055"/>
    </mc:Choice>
    <mc:Fallback xmlns="">
      <p:transition advTm="17055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Damask</Template>
  <TotalTime>173</TotalTime>
  <Words>467</Words>
  <Application>Microsoft Office PowerPoint</Application>
  <PresentationFormat>Widescreen</PresentationFormat>
  <Paragraphs>47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Bookman Old Style</vt:lpstr>
      <vt:lpstr>Calibri</vt:lpstr>
      <vt:lpstr>Rockwell</vt:lpstr>
      <vt:lpstr>Damask</vt:lpstr>
      <vt:lpstr>Медицинска психологија Организација психијатријске здравствене заштите - Психијатрија у заједници: -вежбе-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Медицинска психологија Организација психијатријске здравствене заштите - Психијатрија у заједници: -вежбе-</dc:title>
  <dc:creator>nmuric91@gmail.com</dc:creator>
  <cp:lastModifiedBy>nmuric91@gmail.com</cp:lastModifiedBy>
  <cp:revision>14</cp:revision>
  <dcterms:created xsi:type="dcterms:W3CDTF">2020-09-18T13:11:29Z</dcterms:created>
  <dcterms:modified xsi:type="dcterms:W3CDTF">2020-10-01T14:57:14Z</dcterms:modified>
</cp:coreProperties>
</file>